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97" r:id="rId15"/>
    <p:sldId id="278" r:id="rId16"/>
    <p:sldId id="277" r:id="rId17"/>
    <p:sldId id="276" r:id="rId18"/>
    <p:sldId id="281" r:id="rId19"/>
    <p:sldId id="298" r:id="rId20"/>
    <p:sldId id="304" r:id="rId21"/>
    <p:sldId id="270" r:id="rId22"/>
    <p:sldId id="299" r:id="rId23"/>
    <p:sldId id="272" r:id="rId24"/>
    <p:sldId id="273" r:id="rId25"/>
    <p:sldId id="274" r:id="rId26"/>
    <p:sldId id="285" r:id="rId27"/>
    <p:sldId id="288" r:id="rId28"/>
    <p:sldId id="291" r:id="rId29"/>
    <p:sldId id="300" r:id="rId30"/>
    <p:sldId id="303" r:id="rId31"/>
    <p:sldId id="302" r:id="rId32"/>
    <p:sldId id="286" r:id="rId33"/>
    <p:sldId id="289" r:id="rId34"/>
    <p:sldId id="290" r:id="rId35"/>
    <p:sldId id="284" r:id="rId36"/>
    <p:sldId id="310" r:id="rId37"/>
    <p:sldId id="280" r:id="rId38"/>
    <p:sldId id="301" r:id="rId39"/>
    <p:sldId id="279" r:id="rId40"/>
    <p:sldId id="311" r:id="rId41"/>
    <p:sldId id="283" r:id="rId42"/>
    <p:sldId id="312" r:id="rId43"/>
    <p:sldId id="292" r:id="rId44"/>
    <p:sldId id="293" r:id="rId45"/>
    <p:sldId id="294" r:id="rId46"/>
    <p:sldId id="305" r:id="rId47"/>
    <p:sldId id="306" r:id="rId48"/>
    <p:sldId id="295" r:id="rId49"/>
    <p:sldId id="307" r:id="rId50"/>
    <p:sldId id="308" r:id="rId51"/>
    <p:sldId id="309" r:id="rId52"/>
    <p:sldId id="296" r:id="rId53"/>
  </p:sldIdLst>
  <p:sldSz cx="12192000" cy="6858000"/>
  <p:notesSz cx="6858000" cy="9144000"/>
  <p:embeddedFontLst>
    <p:embeddedFont>
      <p:font typeface="Merriweather" panose="020B0604020202020204" charset="0"/>
      <p:regular r:id="rId55"/>
      <p:bold r:id="rId56"/>
      <p:italic r:id="rId57"/>
      <p:boldItalic r:id="rId58"/>
    </p:embeddedFont>
    <p:embeddedFont>
      <p:font typeface="Roboto" panose="020B0604020202020204" charset="0"/>
      <p:regular r:id="rId59"/>
      <p:bold r:id="rId60"/>
      <p:italic r:id="rId61"/>
      <p:boldItalic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4071329F-6393-4EC6-9978-D3B34CE4F170}">
          <p14:sldIdLst>
            <p14:sldId id="256"/>
          </p14:sldIdLst>
        </p14:section>
        <p14:section name="Intro" id="{3FEEBBEB-1FA2-4593-B84F-BBD72F6DF8D4}">
          <p14:sldIdLst>
            <p14:sldId id="257"/>
            <p14:sldId id="258"/>
          </p14:sldIdLst>
        </p14:section>
        <p14:section name="Design Requirements" id="{5A47D53E-62A0-4CF9-B93C-36B50F9C8491}">
          <p14:sldIdLst>
            <p14:sldId id="259"/>
            <p14:sldId id="260"/>
          </p14:sldIdLst>
        </p14:section>
        <p14:section name="Constraint" id="{0C6E2541-B09D-44B5-AA13-A97F184E2DE8}">
          <p14:sldIdLst>
            <p14:sldId id="262"/>
          </p14:sldIdLst>
        </p14:section>
        <p14:section name="System Description" id="{DD87767E-ED6F-40F1-8DEF-C167DD762108}">
          <p14:sldIdLst>
            <p14:sldId id="263"/>
            <p14:sldId id="264"/>
          </p14:sldIdLst>
        </p14:section>
        <p14:section name="Delivery Plan" id="{CCC3C62F-1554-444C-AB00-23E014C8C9F8}">
          <p14:sldIdLst>
            <p14:sldId id="265"/>
            <p14:sldId id="266"/>
          </p14:sldIdLst>
        </p14:section>
        <p14:section name="Circuit Design" id="{D503B020-05FE-4A95-B9DD-312EFFC8F941}">
          <p14:sldIdLst/>
        </p14:section>
        <p14:section name="Control Design" id="{2D40394F-995C-45D3-817F-0DD279FC9D52}">
          <p14:sldIdLst>
            <p14:sldId id="267"/>
            <p14:sldId id="268"/>
            <p14:sldId id="269"/>
            <p14:sldId id="297"/>
            <p14:sldId id="278"/>
            <p14:sldId id="277"/>
            <p14:sldId id="276"/>
            <p14:sldId id="281"/>
            <p14:sldId id="298"/>
            <p14:sldId id="304"/>
          </p14:sldIdLst>
        </p14:section>
        <p14:section name="Power Design" id="{837DF442-FDB6-456C-B403-85A6188F204B}">
          <p14:sldIdLst>
            <p14:sldId id="270"/>
            <p14:sldId id="299"/>
            <p14:sldId id="272"/>
            <p14:sldId id="273"/>
            <p14:sldId id="274"/>
          </p14:sldIdLst>
        </p14:section>
        <p14:section name="Programming/ Debugging" id="{9F56BFE3-BBB8-4C22-BA9D-3D3979BF1956}">
          <p14:sldIdLst>
            <p14:sldId id="285"/>
            <p14:sldId id="288"/>
            <p14:sldId id="291"/>
            <p14:sldId id="300"/>
            <p14:sldId id="303"/>
            <p14:sldId id="302"/>
            <p14:sldId id="286"/>
            <p14:sldId id="289"/>
            <p14:sldId id="290"/>
            <p14:sldId id="284"/>
            <p14:sldId id="310"/>
            <p14:sldId id="280"/>
            <p14:sldId id="301"/>
            <p14:sldId id="279"/>
            <p14:sldId id="311"/>
            <p14:sldId id="283"/>
            <p14:sldId id="312"/>
            <p14:sldId id="292"/>
            <p14:sldId id="293"/>
            <p14:sldId id="294"/>
            <p14:sldId id="305"/>
            <p14:sldId id="306"/>
            <p14:sldId id="295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6700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e4a2e9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be4a2e9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4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be4a2e9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be4a2e9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c3b48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c3b48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4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3b489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3b489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4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c3b489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c3b489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8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91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046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61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7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27c08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27c08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451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Asked by a colleague to help troubleshoot some wiring issues with a research project.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Diagrams were not kept up to date.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Electronics enclosure was crowded and disorganized.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disassembly was required to fix issue.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50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58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7dadcb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Calculations</a:t>
            </a:r>
            <a:endParaRPr dirty="0"/>
          </a:p>
        </p:txBody>
      </p:sp>
      <p:sp>
        <p:nvSpPr>
          <p:cNvPr id="265" name="Google Shape;265;g437dadcb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54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1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C9 improves transient response.</a:t>
            </a:r>
            <a:br>
              <a:rPr lang="en-US"/>
            </a:br>
            <a:r>
              <a:rPr lang="en-US"/>
              <a:t>C8 improves ripple rejection.</a:t>
            </a:r>
            <a:br>
              <a:rPr lang="en-US"/>
            </a:br>
            <a:r>
              <a:rPr lang="en-US"/>
              <a:t>D9 &amp; D10 provide discharge path around regulator output.</a:t>
            </a:r>
            <a:br>
              <a:rPr lang="en-US"/>
            </a:b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881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e4a2e98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be4a2e98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495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component is designed as a LED driver, It produces a PWM output easily configured for operating servos.</a:t>
            </a: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960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7dadcb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37dadcb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7dadc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7dadc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98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e4a2e98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9be4a2e98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212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87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e4a2e98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e4a2e98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068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bottom ground and add 10k pull up resistor</a:t>
            </a: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83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dadcb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37dadcb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55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19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c3b48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c3b48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49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7dadcb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7dadcb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0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005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70113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70113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45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410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7011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7011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9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27c087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27c087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36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760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7dadcb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7dadcb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6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88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0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4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41d2b23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441d2b23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813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09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24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32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701142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701142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527c087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527c087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would like come from a raspberry pi or arduino.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would likely come from an RC receiver.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more likely to control lower level functions like throttle and steering.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and onboard switches will dictate higher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5849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175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41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3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2192000" cy="4613700"/>
          </a:xfrm>
          <a:prstGeom prst="rect">
            <a:avLst/>
          </a:prstGeom>
          <a:solidFill>
            <a:srgbClr val="D9E5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7579333" y="800"/>
            <a:ext cx="4613700" cy="4611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32633" y="621300"/>
            <a:ext cx="68325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2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76" name="Google Shape;76;p15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401" y="410433"/>
            <a:ext cx="70521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247" y="2413633"/>
            <a:ext cx="7052100" cy="3691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100641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23300" y="1844033"/>
            <a:ext cx="5517600" cy="4258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26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1096833" y="879500"/>
            <a:ext cx="1418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95733" y="879500"/>
            <a:ext cx="1319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096833" y="0"/>
            <a:ext cx="1418100" cy="108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321100" y="3303200"/>
            <a:ext cx="7808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2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4455067" y="419833"/>
            <a:ext cx="7315200" cy="6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40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455067" y="419833"/>
            <a:ext cx="73152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64400" y="570933"/>
            <a:ext cx="3135300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7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475100" y="6431067"/>
            <a:ext cx="39231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153033" y="498063"/>
            <a:ext cx="56088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2"/>
          <p:cNvSpPr/>
          <p:nvPr/>
        </p:nvSpPr>
        <p:spPr>
          <a:xfrm>
            <a:off x="5904633" y="422463"/>
            <a:ext cx="1467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75100" y="422467"/>
            <a:ext cx="39231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147600" y="701267"/>
            <a:ext cx="5608800" cy="5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525213" y="3866600"/>
            <a:ext cx="3306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06400" y="637133"/>
            <a:ext cx="74535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06400" y="4044934"/>
            <a:ext cx="11349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9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51200" y="251200"/>
            <a:ext cx="11689500" cy="6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376800" y="376800"/>
            <a:ext cx="11438400" cy="610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76800" y="6143033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1251200" y="714967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614000" y="2529600"/>
            <a:ext cx="6963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9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18700" y="621300"/>
            <a:ext cx="10266900" cy="3788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dk2"/>
                </a:solidFill>
              </a:rPr>
              <a:t>Design of Adaptive Motor Controller with Built in Microcontroller and I</a:t>
            </a:r>
            <a:r>
              <a:rPr lang="en-US" b="0" i="0" u="none" strike="noStrike" cap="none" baseline="30000">
                <a:solidFill>
                  <a:schemeClr val="dk2"/>
                </a:solidFill>
              </a:rPr>
              <a:t>2</a:t>
            </a:r>
            <a:r>
              <a:rPr lang="en-US" b="0" i="0" u="none" strike="noStrike" cap="none">
                <a:solidFill>
                  <a:schemeClr val="dk2"/>
                </a:solidFill>
              </a:rPr>
              <a:t>C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Senior Design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Justin Derickson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76425" y="2576700"/>
            <a:ext cx="4170000" cy="170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Tasks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5353375" y="3448625"/>
            <a:ext cx="6697200" cy="322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Circuit Design		Week 1		- 	Week 10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Prototyping / Testing	Week 11		-	Week 13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PCB Layout		Week 14		-	Week 17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Firmware Coding	Week 18		-	Week 21 </a:t>
            </a:r>
            <a:endParaRPr dirty="0"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Assembly and Testing	Week 22		-	Week 24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096000" y="434763"/>
            <a:ext cx="4683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Projected Timeline and Delivery Plan over 45 weeks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06399" y="637133"/>
            <a:ext cx="10962641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4114800" algn="l"/>
              </a:tabLst>
            </a:pPr>
            <a:r>
              <a:rPr lang="en-US" dirty="0"/>
              <a:t>Task 1 	Control Section Design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1: 		</a:t>
            </a:r>
            <a:r>
              <a:rPr lang="en-US" dirty="0" err="1"/>
              <a:t>CircuitMaker</a:t>
            </a:r>
            <a:r>
              <a:rPr lang="en-US" dirty="0"/>
              <a:t> by Altium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11287800" cy="41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Free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Large, community-driven component database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Components linked to footprints and vendors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3D-Rendering capability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Schematic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5" y="139337"/>
            <a:ext cx="11054800" cy="56108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60475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400" dirty="0"/>
              <a:t>	Implement Full, Half, and </a:t>
            </a:r>
            <a:r>
              <a:rPr lang="en-US" sz="2400" dirty="0" err="1"/>
              <a:t>Microstepping</a:t>
            </a:r>
            <a:r>
              <a:rPr lang="en-US" sz="2400" dirty="0"/>
              <a:t> in a Bipolar Stepper Motor.</a:t>
            </a:r>
          </a:p>
          <a:p>
            <a:pPr marL="1260475" lvl="2" indent="-3429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200" dirty="0"/>
              <a:t> 	Independent dual DC motor control.</a:t>
            </a:r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Motor Driver</a:t>
            </a:r>
            <a:endParaRPr lang="en-US" sz="2400" i="0" u="none" strike="noStrike" cap="none" dirty="0"/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  <p:extLst>
      <p:ext uri="{BB962C8B-B14F-4D97-AF65-F5344CB8AC3E}">
        <p14:creationId xmlns:p14="http://schemas.microsoft.com/office/powerpoint/2010/main" val="105622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51">
            <a:extLst>
              <a:ext uri="{FF2B5EF4-FFF2-40B4-BE49-F238E27FC236}">
                <a16:creationId xmlns:a16="http://schemas.microsoft.com/office/drawing/2014/main" id="{E1DCE7BF-9E04-4B13-92A9-022FFD355156}"/>
              </a:ext>
            </a:extLst>
          </p:cNvPr>
          <p:cNvSpPr txBox="1">
            <a:spLocks/>
          </p:cNvSpPr>
          <p:nvPr/>
        </p:nvSpPr>
        <p:spPr>
          <a:xfrm>
            <a:off x="677323" y="270825"/>
            <a:ext cx="10291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Task 1:	Control Section Design	Motor Driver</a:t>
            </a:r>
          </a:p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		</a:t>
            </a:r>
            <a:r>
              <a:rPr lang="en-US" b="1" dirty="0"/>
              <a:t>H-Bridge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89FB78-3446-4ECB-BC10-D71348D5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520" y="965254"/>
            <a:ext cx="5520266" cy="299053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direction of current through load.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current through load with Enable</a:t>
            </a:r>
          </a:p>
        </p:txBody>
      </p:sp>
      <p:pic>
        <p:nvPicPr>
          <p:cNvPr id="6" name="Picture 5" descr="Axotron">
            <a:extLst>
              <a:ext uri="{FF2B5EF4-FFF2-40B4-BE49-F238E27FC236}">
                <a16:creationId xmlns:a16="http://schemas.microsoft.com/office/drawing/2014/main" id="{07CA3A5A-A313-426C-AE0C-DF8C629B9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81" y="3600186"/>
            <a:ext cx="4447540" cy="271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F26A4-8BCB-4FA0-AAB0-7F96C581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0" y="2365110"/>
            <a:ext cx="37338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Motor Driver: </a:t>
            </a:r>
            <a:r>
              <a:rPr lang="en-US" sz="3600" b="1" dirty="0"/>
              <a:t>L298N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6484348" y="270824"/>
            <a:ext cx="5271900" cy="76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8"/>
              <a:buFont typeface="Noto Sans Symbols"/>
              <a:buNone/>
            </a:pPr>
            <a:r>
              <a:rPr lang="en-US" sz="186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L298N Dual H-Bridge 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Max Supply Voltage	48V 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Logic Supply Voltage	5V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current	4A</a:t>
            </a:r>
            <a:endParaRPr dirty="0">
              <a:solidFill>
                <a:srgbClr val="F3F3F3"/>
              </a:solidFill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Enable pin for each winding</a:t>
            </a: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Current Sensing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22" name="Google Shape;322;p49" descr="Image result for l298 h brid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183775"/>
            <a:ext cx="3669529" cy="2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0;p50">
            <a:extLst>
              <a:ext uri="{FF2B5EF4-FFF2-40B4-BE49-F238E27FC236}">
                <a16:creationId xmlns:a16="http://schemas.microsoft.com/office/drawing/2014/main" id="{971DBEFB-1773-4BCD-ABE8-1A7782596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920" y="3787964"/>
            <a:ext cx="4788756" cy="27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D1 – D8 are 2A fast switching diodes to protect against back emf from motors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8" r="16728"/>
          <a:stretch/>
        </p:blipFill>
        <p:spPr>
          <a:xfrm>
            <a:off x="2317964" y="1754524"/>
            <a:ext cx="7556022" cy="33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I2C and PWM for device and sensor interfacing.</a:t>
            </a:r>
            <a:endParaRPr sz="2400" dirty="0"/>
          </a:p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UART for USB Programming.</a:t>
            </a:r>
            <a:endParaRPr sz="2400" dirty="0"/>
          </a:p>
        </p:txBody>
      </p:sp>
      <p:sp>
        <p:nvSpPr>
          <p:cNvPr id="10" name="Google Shape;312;p48">
            <a:extLst>
              <a:ext uri="{FF2B5EF4-FFF2-40B4-BE49-F238E27FC236}">
                <a16:creationId xmlns:a16="http://schemas.microsoft.com/office/drawing/2014/main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Microcontroller</a:t>
            </a:r>
            <a:r>
              <a:rPr lang="en-US" sz="2400" i="0" u="none" strike="noStrike" cap="none" dirty="0"/>
              <a:t>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Microcontroller: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3600" b="1" dirty="0"/>
              <a:t>ATmega328PB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427976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1.8 to 5.5V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Memory:	32</a:t>
            </a:r>
            <a:r>
              <a:rPr lang="en-US" sz="1600" dirty="0">
                <a:solidFill>
                  <a:schemeClr val="bg1"/>
                </a:solidFill>
              </a:rPr>
              <a:t>KB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 Programmable Flash:	1KB EEPROM 2KB SRAM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CPU speed:	20 MIPS @ 20MH</a:t>
            </a:r>
            <a:r>
              <a:rPr lang="en-US" sz="1600" dirty="0">
                <a:solidFill>
                  <a:schemeClr val="bg1"/>
                </a:solidFill>
              </a:rPr>
              <a:t>z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PWM Peripherals:	</a:t>
            </a:r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channels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2860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Communication Peripherals: 	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-UART, 2-SPI, 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-I2C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" name="Google Shape;360;p54">
            <a:extLst>
              <a:ext uri="{FF2B5EF4-FFF2-40B4-BE49-F238E27FC236}">
                <a16:creationId xmlns:a16="http://schemas.microsoft.com/office/drawing/2014/main" id="{C6110A5B-5AAF-43FD-90C7-5675BC36B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74" y="1209275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00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develop a standalone system that will address power distribution, motor and servo control, and general input and output in a single unit.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BC246-8FA0-4429-A122-AC3AA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94" y="2042097"/>
            <a:ext cx="6810338" cy="42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15625" y="393100"/>
            <a:ext cx="113607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1371600" algn="l"/>
                <a:tab pos="7315200" algn="l"/>
              </a:tabLst>
            </a:pPr>
            <a:r>
              <a:rPr lang="en-US" sz="2400" dirty="0"/>
              <a:t>Task 2	</a:t>
            </a:r>
            <a:r>
              <a:rPr lang="en-US" sz="2800" dirty="0"/>
              <a:t>Power Section Design	5V Supply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400"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65324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ts val="1632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</a:t>
            </a:r>
            <a:r>
              <a:rPr lang="en-US" sz="204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340MP</a:t>
            </a: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7.5V - 35V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 	1A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42" descr="Image result for lm340m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4568363"/>
            <a:ext cx="20574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 descr="Image result for lm340mp datashe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825" y="2316587"/>
            <a:ext cx="3795300" cy="22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2: Power Section Design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	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593670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Separately controllable voltage regulators</a:t>
            </a:r>
          </a:p>
          <a:p>
            <a:pPr marL="285750" lvl="0" indent="-285750">
              <a:lnSpc>
                <a:spcPct val="300000"/>
              </a:lnSpc>
              <a:spcBef>
                <a:spcPts val="210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by a single I2C dual channel digital potentiometer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oogle Shape;278;p43">
            <a:extLst>
              <a:ext uri="{FF2B5EF4-FFF2-40B4-BE49-F238E27FC236}">
                <a16:creationId xmlns:a16="http://schemas.microsoft.com/office/drawing/2014/main" id="{DDDDC73F-860D-42A4-B9DD-BBE44E2C4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76" t="23182" r="37616" b="51334"/>
          <a:stretch/>
        </p:blipFill>
        <p:spPr>
          <a:xfrm>
            <a:off x="6096000" y="1788160"/>
            <a:ext cx="5939108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l="3554" r="8238"/>
          <a:stretch/>
        </p:blipFill>
        <p:spPr>
          <a:xfrm>
            <a:off x="638038" y="2754600"/>
            <a:ext cx="4536275" cy="29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15650" y="263525"/>
            <a:ext cx="11360700" cy="1240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858000" algn="l"/>
              </a:tabLst>
            </a:pPr>
            <a:r>
              <a:rPr lang="en-US" sz="2400" b="0" i="0" u="none" strike="noStrike" cap="none" dirty="0">
                <a:solidFill>
                  <a:schemeClr val="bg1"/>
                </a:solidFill>
              </a:rPr>
              <a:t>Task </a:t>
            </a:r>
            <a:r>
              <a:rPr lang="en-US" sz="2400" dirty="0">
                <a:solidFill>
                  <a:schemeClr val="bg1"/>
                </a:solidFill>
              </a:rPr>
              <a:t>2	Power Section Design 	Variable Supply</a:t>
            </a:r>
            <a:endParaRPr sz="24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294967295"/>
          </p:nvPr>
        </p:nvSpPr>
        <p:spPr>
          <a:xfrm>
            <a:off x="6699250" y="1393825"/>
            <a:ext cx="5492750" cy="520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C9 improves transient response.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C8 improves ripple rejection.</a:t>
            </a:r>
            <a:b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D9 &amp; D10 provide discharge path around regulator.</a:t>
            </a:r>
            <a:endParaRPr sz="1800" b="0" i="0" u="none" strike="noStrike" cap="non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42972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LM338 Adjustable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4.2V - 40V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1.24V – 32V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	5A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45" descr="Image result for lm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65" y="2472135"/>
            <a:ext cx="3213450" cy="3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4;p44">
            <a:extLst>
              <a:ext uri="{FF2B5EF4-FFF2-40B4-BE49-F238E27FC236}">
                <a16:creationId xmlns:a16="http://schemas.microsoft.com/office/drawing/2014/main" id="{559FFE81-9B60-4EF2-96E8-E0125FF4B695}"/>
              </a:ext>
            </a:extLst>
          </p:cNvPr>
          <p:cNvSpPr txBox="1">
            <a:spLocks/>
          </p:cNvSpPr>
          <p:nvPr/>
        </p:nvSpPr>
        <p:spPr>
          <a:xfrm>
            <a:off x="415650" y="297674"/>
            <a:ext cx="11360700" cy="124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Task 2	Power Section Design 	Variable Supply</a:t>
            </a:r>
          </a:p>
          <a:p>
            <a:pPr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50050" y="180450"/>
            <a:ext cx="48024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2 </a:t>
            </a:r>
            <a:r>
              <a:rPr lang="en-US" sz="2400" dirty="0"/>
              <a:t>Power Section Design: Digital Pot</a:t>
            </a:r>
            <a:endParaRPr sz="2400" b="1" dirty="0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50050" y="2234825"/>
            <a:ext cx="5131550" cy="4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AD5248BRMZ10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I2C compatible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2-Channel, 256 position potentiometer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10kΩ end to end resistance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supply 2.7v to 5.5v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025" y="610425"/>
            <a:ext cx="4069325" cy="3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Image result for ad5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456087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</a:t>
            </a:r>
            <a:r>
              <a:rPr lang="en-US" sz="2400" dirty="0"/>
              <a:t>Programming/ Debugging Design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AVR-ISP connector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AVR Devices are initially programmed through a 6 or 10 pin header connected to pins on the microcontroller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device will use a 6 pin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Needed to install </a:t>
            </a:r>
            <a:r>
              <a:rPr lang="en-US"/>
              <a:t>bootloader that runs programs and allows for serial programming </a:t>
            </a: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usb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wire debugging is done through reset pin of isp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57" descr="Image result for avr-is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50" y="3348425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 descr="Image result for avr-is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5" y="3053475"/>
            <a:ext cx="3174325" cy="2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4 : System Verification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the ATmega328PB </a:t>
            </a:r>
            <a:r>
              <a:rPr lang="en-US" sz="2800" dirty="0" err="1"/>
              <a:t>Xplained</a:t>
            </a:r>
            <a:r>
              <a:rPr lang="en-US" sz="2800" dirty="0"/>
              <a:t> development board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Inexpensive:	$9.00 on Amazon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DebugWire:	Debugging through ISP port using serial communication on RESET pin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Compatible:	Arduino header connectors can be added to board for debugging using arduino.                                      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922480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</a:t>
            </a:r>
            <a:br>
              <a:rPr lang="en-US" sz="2400" dirty="0"/>
            </a:br>
            <a:r>
              <a:rPr lang="en-US" sz="2400" dirty="0"/>
              <a:t>			L298N Motor Driver Board Modifications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A7512-F577-47B7-ADE6-234D13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5" r="11704"/>
          <a:stretch/>
        </p:blipFill>
        <p:spPr>
          <a:xfrm rot="5400000">
            <a:off x="7891390" y="1960315"/>
            <a:ext cx="3210557" cy="293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44078-7EAD-4655-88CC-608A2E9D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9" y="1780086"/>
            <a:ext cx="3594418" cy="359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E3B2D-B816-4AA6-B30A-2DDB3C48510E}"/>
              </a:ext>
            </a:extLst>
          </p:cNvPr>
          <p:cNvSpPr txBox="1"/>
          <p:nvPr/>
        </p:nvSpPr>
        <p:spPr>
          <a:xfrm>
            <a:off x="1333309" y="5714728"/>
            <a:ext cx="95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Replaced Power, Input, and Enable connectors with breadboard compatible header pins</a:t>
            </a:r>
          </a:p>
          <a:p>
            <a:r>
              <a:rPr lang="en-US" dirty="0"/>
              <a:t>Cut Sense Pins from board to connect 0.5 </a:t>
            </a:r>
            <a:r>
              <a:rPr lang="en-US" dirty="0">
                <a:sym typeface="Symbol" panose="05050102010706020507" pitchFamily="18" charset="2"/>
              </a:rPr>
              <a:t> current sense resistors.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436327-0DFF-46B6-A598-F156D1684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2" t="15557" r="47588" b="14250"/>
          <a:stretch/>
        </p:blipFill>
        <p:spPr>
          <a:xfrm rot="5400000">
            <a:off x="4429761" y="2006601"/>
            <a:ext cx="321055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03700" y="1223801"/>
            <a:ext cx="4941900" cy="9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406400" y="469755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and Firmware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Three sets of requirements: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Output  Requirements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 Power and Control Requirements</a:t>
            </a:r>
            <a:endParaRPr sz="1800" dirty="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 dirty="0"/>
              <a:t>System should be  small and inexpensive.</a:t>
            </a:r>
            <a:endParaRPr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Digital Potentiometer Breakout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DC573-0F2B-4F72-AE18-31E3CC23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4" t="21029" r="19111" b="23136"/>
          <a:stretch/>
        </p:blipFill>
        <p:spPr>
          <a:xfrm rot="5400000">
            <a:off x="-109362" y="2870441"/>
            <a:ext cx="4419600" cy="215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EB532-69DD-4BFB-A281-5EE1F8564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6" t="21819" r="9739" b="19448"/>
          <a:stretch/>
        </p:blipFill>
        <p:spPr>
          <a:xfrm rot="5400000">
            <a:off x="2377441" y="2814560"/>
            <a:ext cx="4419600" cy="226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8531E-960D-49C5-AE43-AFDBCB975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4" t="14223" r="9978" b="10231"/>
          <a:stretch/>
        </p:blipFill>
        <p:spPr>
          <a:xfrm rot="5400000">
            <a:off x="4958078" y="2843132"/>
            <a:ext cx="4419601" cy="22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7BBCB-1543-4BAB-8205-8D38E925A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16" t="22826" r="9739" b="22919"/>
          <a:stretch/>
        </p:blipFill>
        <p:spPr>
          <a:xfrm rot="5400000">
            <a:off x="7442971" y="2900919"/>
            <a:ext cx="4419601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Completed Test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F5092-AD10-40B8-877F-EC958FD2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0" r="13833"/>
          <a:stretch/>
        </p:blipFill>
        <p:spPr>
          <a:xfrm>
            <a:off x="1452880" y="1706880"/>
            <a:ext cx="8757920" cy="46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0" y="300275"/>
            <a:ext cx="6672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   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Programming/Debugging:</a:t>
            </a:r>
            <a:endParaRPr sz="2800" dirty="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 err="1"/>
              <a:t>Sparkfun</a:t>
            </a:r>
            <a:r>
              <a:rPr lang="en-US" sz="2800" dirty="0"/>
              <a:t> Pocket AVR Programmer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Can program all microcontrollers supported by AVRDUDE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Works with microcontrollers with 64KB or less memory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>
                <a:solidFill>
                  <a:srgbClr val="F3F3F3"/>
                </a:solidFill>
              </a:rPr>
              <a:t>Also supports single wire debugging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90" name="Google Shape;390;p58" descr="Pocket AVR Programm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75" y="1501050"/>
            <a:ext cx="4394599" cy="4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Verification: IDE Selection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294967295"/>
          </p:nvPr>
        </p:nvSpPr>
        <p:spPr>
          <a:xfrm>
            <a:off x="5398925" y="3147175"/>
            <a:ext cx="63774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Free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Compatible with multiple AVR programmers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Simulation for most AVR microcontrollers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777650" y="2170150"/>
            <a:ext cx="522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Atmel Studio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5" y="3079800"/>
            <a:ext cx="3922300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Stimuli on Atmel Studio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67850"/>
            <a:ext cx="8135154" cy="57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body" idx="4"/>
          </p:nvPr>
        </p:nvSpPr>
        <p:spPr>
          <a:xfrm>
            <a:off x="620025" y="2245075"/>
            <a:ext cx="52698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 modulation technique that encodes information into the width of a regular pulse.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Current control can be achieved by varying the amount of time that a device is on.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620025" y="346050"/>
            <a:ext cx="10584750" cy="11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400800" algn="l"/>
              </a:tabLst>
            </a:pPr>
            <a:r>
              <a:rPr lang="en-US" sz="2400" dirty="0"/>
              <a:t>Task 4: 	Control Section Design	Microcontroller: </a:t>
            </a:r>
            <a:r>
              <a:rPr lang="en-US" b="1" dirty="0"/>
              <a:t>PWM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						</a:t>
            </a:r>
            <a:endParaRPr sz="2400" b="1" dirty="0"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2245075"/>
            <a:ext cx="516255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5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372974" cy="51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18E52-5ED3-4B00-B62D-4542D0BB125A}"/>
              </a:ext>
            </a:extLst>
          </p:cNvPr>
          <p:cNvSpPr txBox="1"/>
          <p:nvPr/>
        </p:nvSpPr>
        <p:spPr>
          <a:xfrm>
            <a:off x="2136949" y="667900"/>
            <a:ext cx="7918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ATmega328PB 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7B461-97F1-4DCC-BF02-ABE49247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73" y="1783962"/>
            <a:ext cx="6407453" cy="46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00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677323" y="1930500"/>
            <a:ext cx="5237700" cy="38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Vary input logic for different combinations of forward, back, and stop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Use PWM to vary power to each motor individually</a:t>
            </a:r>
            <a:endParaRPr dirty="0"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l="65562" t="11527" r="1"/>
          <a:stretch/>
        </p:blipFill>
        <p:spPr>
          <a:xfrm>
            <a:off x="6024880" y="1394995"/>
            <a:ext cx="4884966" cy="470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5;p51">
            <a:extLst>
              <a:ext uri="{FF2B5EF4-FFF2-40B4-BE49-F238E27FC236}">
                <a16:creationId xmlns:a16="http://schemas.microsoft.com/office/drawing/2014/main" id="{95A11B82-F6D0-4995-9515-DF815393EDE9}"/>
              </a:ext>
            </a:extLst>
          </p:cNvPr>
          <p:cNvSpPr txBox="1">
            <a:spLocks/>
          </p:cNvSpPr>
          <p:nvPr/>
        </p:nvSpPr>
        <p:spPr>
          <a:xfrm>
            <a:off x="677322" y="270825"/>
            <a:ext cx="11148917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dirty="0"/>
              <a:t>Task 1:	Design Verification	Motor Control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  <a:r>
              <a:rPr lang="en-US" b="1" dirty="0"/>
              <a:t>Dual DC Motor Operation</a:t>
            </a:r>
          </a:p>
        </p:txBody>
      </p:sp>
    </p:spTree>
    <p:extLst>
      <p:ext uri="{BB962C8B-B14F-4D97-AF65-F5344CB8AC3E}">
        <p14:creationId xmlns:p14="http://schemas.microsoft.com/office/powerpoint/2010/main" val="49423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3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77323" y="270825"/>
            <a:ext cx="11065666" cy="132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486400" algn="l"/>
              </a:tabLst>
            </a:pPr>
            <a:r>
              <a:rPr lang="en-US" sz="2400" dirty="0"/>
              <a:t>Task 4:	Design Verification	Motor Control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029200" algn="l"/>
                <a:tab pos="5486400" algn="l"/>
                <a:tab pos="6400800" algn="l"/>
              </a:tabLst>
            </a:pPr>
            <a:r>
              <a:rPr lang="en-US" sz="2400" b="1" dirty="0"/>
              <a:t>			</a:t>
            </a:r>
            <a:r>
              <a:rPr lang="en-US" sz="2800" b="1" dirty="0"/>
              <a:t>Full, Half, and </a:t>
            </a:r>
            <a:r>
              <a:rPr lang="en-US" sz="2800" b="1" dirty="0" err="1"/>
              <a:t>MicroStepping</a:t>
            </a:r>
            <a:endParaRPr sz="2800" b="1"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293000" y="4129450"/>
            <a:ext cx="7508100" cy="237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19088" lvl="1" indent="-31908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Full and Half stepping relies on input logic.</a:t>
            </a:r>
          </a:p>
          <a:p>
            <a:pPr marL="319088" lvl="0" indent="-3190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 err="1"/>
              <a:t>Microstepping</a:t>
            </a:r>
            <a:r>
              <a:rPr lang="en-US" dirty="0"/>
              <a:t> varies power to each winding in varying proportion.</a:t>
            </a:r>
            <a:endParaRPr dirty="0"/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r>
              <a:rPr lang="en-US" sz="1800" dirty="0"/>
              <a:t>PWM to vary power by duty cycle</a:t>
            </a:r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endParaRPr sz="1800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" y="1489563"/>
            <a:ext cx="6807875" cy="2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 descr="tit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88" y="4129450"/>
            <a:ext cx="3816901" cy="2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 descr="tit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99" y="1638925"/>
            <a:ext cx="4006226" cy="180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Image result for servo"/>
          <p:cNvPicPr preferRelativeResize="0"/>
          <p:nvPr/>
        </p:nvPicPr>
        <p:blipFill rotWithShape="1">
          <a:blip r:embed="rId3">
            <a:alphaModFix/>
          </a:blip>
          <a:srcRect t="13329" b="10889"/>
          <a:stretch/>
        </p:blipFill>
        <p:spPr>
          <a:xfrm>
            <a:off x="0" y="12"/>
            <a:ext cx="32398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 descr="Image result for dc motor with encoder"/>
          <p:cNvPicPr preferRelativeResize="0"/>
          <p:nvPr/>
        </p:nvPicPr>
        <p:blipFill rotWithShape="1">
          <a:blip r:embed="rId4">
            <a:alphaModFix/>
          </a:blip>
          <a:srcRect t="4504" b="4495"/>
          <a:stretch/>
        </p:blipFill>
        <p:spPr>
          <a:xfrm>
            <a:off x="2" y="5029276"/>
            <a:ext cx="3239800" cy="18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 descr="Image result for nema 17 servo"/>
          <p:cNvPicPr preferRelativeResize="0"/>
          <p:nvPr/>
        </p:nvPicPr>
        <p:blipFill rotWithShape="1">
          <a:blip r:embed="rId5">
            <a:alphaModFix/>
          </a:blip>
          <a:srcRect l="9401" t="5544" r="11063" b="4600"/>
          <a:stretch/>
        </p:blipFill>
        <p:spPr>
          <a:xfrm>
            <a:off x="0" y="2455100"/>
            <a:ext cx="2897426" cy="2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529950" y="544000"/>
            <a:ext cx="8241600" cy="13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Design Requirements: 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Input </a:t>
            </a:r>
            <a:r>
              <a:rPr lang="en-US" dirty="0" err="1">
                <a:solidFill>
                  <a:schemeClr val="dk2"/>
                </a:solidFill>
              </a:rPr>
              <a:t>andOutput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831097" y="2283333"/>
            <a:ext cx="7052100" cy="369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Control a single bipolar stepper motor or up to two DC motors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5 - 24V operating voltage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1.5 A maximum current per winding or motor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general purpose I/O for quadrature encoder feedback</a:t>
            </a:r>
            <a:endParaRPr dirty="0"/>
          </a:p>
          <a:p>
            <a:pPr marL="457200" lvl="0" indent="-361950" algn="l" rtl="0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PWM output for stepper motor control</a:t>
            </a:r>
            <a:endParaRPr dirty="0"/>
          </a:p>
          <a:p>
            <a:pPr marL="0" marR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1166550" y="4206425"/>
            <a:ext cx="9989130" cy="181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98563" lvl="2" indent="-319088">
              <a:lnSpc>
                <a:spcPct val="150000"/>
              </a:lnSpc>
              <a:buSzPts val="1440"/>
              <a:buChar char="●"/>
            </a:pPr>
            <a:r>
              <a:rPr lang="en-US" sz="1800" dirty="0"/>
              <a:t>Serial communication protocol transfers information one bit at a time.</a:t>
            </a:r>
            <a:endParaRPr sz="1800"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Addressed devices are connected to same line</a:t>
            </a:r>
            <a:endParaRPr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Devices respond when they see their address after the start condition.</a:t>
            </a:r>
            <a:endParaRPr dirty="0"/>
          </a:p>
        </p:txBody>
      </p:sp>
      <p:pic>
        <p:nvPicPr>
          <p:cNvPr id="368" name="Google Shape;368;p55" descr="i2c comman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00" y="1836575"/>
            <a:ext cx="6505924" cy="2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2;p48">
            <a:extLst>
              <a:ext uri="{FF2B5EF4-FFF2-40B4-BE49-F238E27FC236}">
                <a16:creationId xmlns:a16="http://schemas.microsoft.com/office/drawing/2014/main" id="{079CD9D8-2E44-4C8D-A71F-EA650183E8D1}"/>
              </a:ext>
            </a:extLst>
          </p:cNvPr>
          <p:cNvSpPr txBox="1">
            <a:spLocks/>
          </p:cNvSpPr>
          <p:nvPr/>
        </p:nvSpPr>
        <p:spPr>
          <a:xfrm>
            <a:off x="629920" y="328570"/>
            <a:ext cx="1114643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SzPts val="2400"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dirty="0"/>
              <a:t>Task 1	Control Section Design	Microcontroller: </a:t>
            </a: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dirty="0"/>
              <a:t>C</a:t>
            </a:r>
            <a:endParaRPr lang="en-US" dirty="0"/>
          </a:p>
          <a:p>
            <a:pPr>
              <a:buSzPts val="2400"/>
              <a:tabLst>
                <a:tab pos="2743200" algn="l"/>
                <a:tab pos="6400800" algn="l"/>
                <a:tab pos="7315200" algn="l"/>
              </a:tabLst>
            </a:pPr>
            <a:r>
              <a:rPr lang="en-US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4184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6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5 : PCB Design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OSHPARK design rules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2795294"/>
            <a:ext cx="2068270" cy="141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9" y="2720956"/>
            <a:ext cx="1814313" cy="156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4282110"/>
            <a:ext cx="3762736" cy="132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629" y="3405051"/>
            <a:ext cx="236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 per square inch</a:t>
            </a:r>
          </a:p>
          <a:p>
            <a:r>
              <a:rPr lang="en-US" dirty="0"/>
              <a:t>Order in Multiples of three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Task 		 </a:t>
            </a:r>
            <a:r>
              <a:rPr lang="en-US" sz="2400"/>
              <a:t>PCB Design 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					PCB layout guidelines</a:t>
            </a:r>
            <a:endParaRPr sz="2800" b="1" i="0" strike="noStrike" cap="none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8297" y="2917371"/>
            <a:ext cx="599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Trace Lengths Short</a:t>
            </a:r>
          </a:p>
          <a:p>
            <a:r>
              <a:rPr lang="en-US" dirty="0"/>
              <a:t>Power and Ground Planes</a:t>
            </a:r>
          </a:p>
          <a:p>
            <a:r>
              <a:rPr lang="en-US" dirty="0"/>
              <a:t>Group Related Components Together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Recommended Circuit Layouts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21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Via and Trace Calculation 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PCB in Circuit Maker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7" y="1195076"/>
            <a:ext cx="8873448" cy="3289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PCB in Circuit Maker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522996"/>
            <a:ext cx="5096926" cy="2600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22996"/>
            <a:ext cx="5503817" cy="26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mage result for pixhawk"/>
          <p:cNvPicPr preferRelativeResize="0"/>
          <p:nvPr/>
        </p:nvPicPr>
        <p:blipFill rotWithShape="1">
          <a:blip r:embed="rId3">
            <a:alphaModFix/>
          </a:blip>
          <a:srcRect l="4557" r="3750"/>
          <a:stretch/>
        </p:blipFill>
        <p:spPr>
          <a:xfrm>
            <a:off x="6534925" y="1732350"/>
            <a:ext cx="2029300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 descr="Image result for raspberry pi 3"/>
          <p:cNvPicPr preferRelativeResize="0"/>
          <p:nvPr/>
        </p:nvPicPr>
        <p:blipFill rotWithShape="1">
          <a:blip r:embed="rId4">
            <a:alphaModFix/>
          </a:blip>
          <a:srcRect l="7140" r="7140"/>
          <a:stretch/>
        </p:blipFill>
        <p:spPr>
          <a:xfrm>
            <a:off x="4835967" y="4374017"/>
            <a:ext cx="2520073" cy="18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descr="Image result for rc receiver futaba"/>
          <p:cNvPicPr preferRelativeResize="0"/>
          <p:nvPr/>
        </p:nvPicPr>
        <p:blipFill rotWithShape="1">
          <a:blip r:embed="rId5">
            <a:alphaModFix/>
          </a:blip>
          <a:srcRect l="5799" r="5790"/>
          <a:stretch/>
        </p:blipFill>
        <p:spPr>
          <a:xfrm>
            <a:off x="8953128" y="2282982"/>
            <a:ext cx="2520081" cy="189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628425" y="422250"/>
            <a:ext cx="11041500" cy="131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Power and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28425" y="1783477"/>
            <a:ext cx="5517600" cy="299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power supply voltage from 9 - 24 V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a stable 5V source to power external devices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I2C and PWM compatible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General I/O</a:t>
            </a:r>
            <a:endParaRPr/>
          </a:p>
        </p:txBody>
      </p:sp>
      <p:pic>
        <p:nvPicPr>
          <p:cNvPr id="206" name="Google Shape;206;p32" descr="Image result for arduino u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7663" y="4331438"/>
            <a:ext cx="2686775" cy="1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Bill Of Materials Production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3863" y="2368731"/>
            <a:ext cx="619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Selection In Schematic Design</a:t>
            </a:r>
          </a:p>
          <a:p>
            <a:r>
              <a:rPr lang="en-US" dirty="0" err="1"/>
              <a:t>Octopart</a:t>
            </a:r>
            <a:r>
              <a:rPr lang="en-US" dirty="0"/>
              <a:t> BOM Tool</a:t>
            </a:r>
          </a:p>
          <a:p>
            <a:r>
              <a:rPr lang="en-US" dirty="0"/>
              <a:t>Total Part Cost</a:t>
            </a:r>
          </a:p>
        </p:txBody>
      </p:sp>
    </p:spTree>
    <p:extLst>
      <p:ext uri="{BB962C8B-B14F-4D97-AF65-F5344CB8AC3E}">
        <p14:creationId xmlns:p14="http://schemas.microsoft.com/office/powerpoint/2010/main" val="2268959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OSHpark</a:t>
            </a:r>
            <a:r>
              <a:rPr lang="en-US" dirty="0"/>
              <a:t> Production Render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906779"/>
            <a:ext cx="5534557" cy="203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3" y="906779"/>
            <a:ext cx="5534557" cy="20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2614050" y="2569475"/>
            <a:ext cx="6963900" cy="13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/>
              <a:t>Questions?</a:t>
            </a:r>
            <a:endParaRPr sz="48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Design Constraint</a:t>
            </a:r>
            <a:endParaRPr b="0" i="0" u="none" strike="noStrike" cap="none"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191950" y="3343075"/>
            <a:ext cx="7808100" cy="254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20066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/>
          </a:p>
          <a:p>
            <a:pPr marL="0" marR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/>
              <a:t>Budget</a:t>
            </a:r>
            <a:endParaRPr dirty="0"/>
          </a:p>
          <a:p>
            <a:pPr marL="342900" marR="0" lvl="0" indent="-11937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15658" y="233225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Trebuchet MS"/>
              <a:buNone/>
            </a:pPr>
            <a:r>
              <a:rPr lang="en-US" sz="3600" b="0" i="0" strike="noStrike" cap="none">
                <a:latin typeface="Trebuchet MS"/>
                <a:ea typeface="Trebuchet MS"/>
                <a:cs typeface="Trebuchet MS"/>
                <a:sym typeface="Trebuchet MS"/>
              </a:rPr>
              <a:t>System Diagram</a:t>
            </a:r>
            <a:endParaRPr sz="3600"/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3291175" y="6312375"/>
            <a:ext cx="511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50" y="921214"/>
            <a:ext cx="7857944" cy="54332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74275" y="551325"/>
            <a:ext cx="3664200" cy="15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strike="noStrike" cap="none"/>
              <a:t>System </a:t>
            </a:r>
            <a:r>
              <a:rPr lang="en-US" sz="3000"/>
              <a:t>Functions</a:t>
            </a:r>
            <a:endParaRPr sz="3000" b="0" i="0" strike="noStrike" cap="none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Motor Driver:</a:t>
            </a:r>
            <a:endParaRPr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Accept logical input for bipolar stepper motor control.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Allow for DC motor control using came connections as stepper motor.</a:t>
            </a: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Microprocessor</a:t>
            </a:r>
            <a:endParaRPr b="0" i="0" u="none" strike="noStrike" cap="none"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Supplies control logic to motor driver.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Communicates with external devices</a:t>
            </a:r>
            <a:r>
              <a:rPr lang="en-US" b="0" i="0" u="none" strike="noStrike" cap="none"/>
              <a:t>.</a:t>
            </a:r>
            <a:endParaRPr/>
          </a:p>
          <a:p>
            <a:pPr marL="91440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Task List</a:t>
            </a:r>
            <a:endParaRPr b="0" i="0" u="none" strike="noStrike" cap="none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922275" y="701275"/>
            <a:ext cx="6196800" cy="535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000" dirty="0"/>
              <a:t>Task 1.	Control System Design</a:t>
            </a:r>
            <a:endParaRPr lang="en-US" sz="1600" dirty="0"/>
          </a:p>
          <a:p>
            <a:pPr lvl="0"/>
            <a:r>
              <a:rPr lang="en-US" sz="2000" dirty="0"/>
              <a:t>Task 2.	Power System Design</a:t>
            </a:r>
            <a:endParaRPr lang="en-US" sz="1600" dirty="0"/>
          </a:p>
          <a:p>
            <a:pPr lvl="0"/>
            <a:r>
              <a:rPr lang="en-US" sz="2000" dirty="0"/>
              <a:t>Task 3. 	Verification</a:t>
            </a:r>
            <a:endParaRPr lang="en-US" sz="1600" dirty="0"/>
          </a:p>
          <a:p>
            <a:pPr lvl="0"/>
            <a:r>
              <a:rPr lang="en-US" sz="2000" dirty="0"/>
              <a:t>Task 4. 	PCB Design</a:t>
            </a:r>
            <a:endParaRPr lang="en-US" sz="1600" dirty="0"/>
          </a:p>
          <a:p>
            <a:pPr lvl="0"/>
            <a:r>
              <a:rPr lang="en-US" sz="2000" dirty="0"/>
              <a:t>Task 6 	Final Assembly and Testing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5681</TotalTime>
  <Words>821</Words>
  <Application>Microsoft Office PowerPoint</Application>
  <PresentationFormat>Widescreen</PresentationFormat>
  <Paragraphs>212</Paragraphs>
  <Slides>52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Merriweather</vt:lpstr>
      <vt:lpstr>Symbol</vt:lpstr>
      <vt:lpstr>Trebuchet MS</vt:lpstr>
      <vt:lpstr>Wingdings</vt:lpstr>
      <vt:lpstr>Times New Roman</vt:lpstr>
      <vt:lpstr>Noto Sans Symbols</vt:lpstr>
      <vt:lpstr>Arial</vt:lpstr>
      <vt:lpstr>Roboto</vt:lpstr>
      <vt:lpstr>Paradigm</vt:lpstr>
      <vt:lpstr>Design of Adaptive Motor Controller with Built in Microcontroller and I2C Control</vt:lpstr>
      <vt:lpstr>Objective</vt:lpstr>
      <vt:lpstr>Design Requirements</vt:lpstr>
      <vt:lpstr>Design Requirements:  Input andOutput</vt:lpstr>
      <vt:lpstr>Design Requirements: Power and Control</vt:lpstr>
      <vt:lpstr>Design Constraint</vt:lpstr>
      <vt:lpstr>System Diagram</vt:lpstr>
      <vt:lpstr>System Functions</vt:lpstr>
      <vt:lpstr>Task List</vt:lpstr>
      <vt:lpstr>Implementation of Tasks</vt:lpstr>
      <vt:lpstr>Task 1  Control Section Design</vt:lpstr>
      <vt:lpstr>Task 1:   CircuitMaker by Altium</vt:lpstr>
      <vt:lpstr>PowerPoint Presentation</vt:lpstr>
      <vt:lpstr>Task 1: Control Section Design  Motor Driver   Requirements</vt:lpstr>
      <vt:lpstr>PowerPoint Presentation</vt:lpstr>
      <vt:lpstr>Task 1: Control Section Design  Motor Driver: L298N</vt:lpstr>
      <vt:lpstr>Task 1: Control Section Design  Motor Driver:   Schematic</vt:lpstr>
      <vt:lpstr>Task 1: Control Section Design  Microcontroller:   Requirements</vt:lpstr>
      <vt:lpstr>Task 1: Control Section Design   Microcontroller:  ATmega328PB</vt:lpstr>
      <vt:lpstr>Task 1: Control Section Design  Motor Driver:   Schematic</vt:lpstr>
      <vt:lpstr>Task 2 Power Section Design 5V Supply </vt:lpstr>
      <vt:lpstr>Task 2: Power Section Design   </vt:lpstr>
      <vt:lpstr>Task 2 Power Section Design  Variable Supply  Schematic</vt:lpstr>
      <vt:lpstr>PowerPoint Presentation</vt:lpstr>
      <vt:lpstr>Task 2 Power Section Design: Digital Pot</vt:lpstr>
      <vt:lpstr>Task 3 Programming/ Debugging Design: AVR-ISP connector</vt:lpstr>
      <vt:lpstr>Task 4 : System Verification</vt:lpstr>
      <vt:lpstr>Task 4   Design Verification  the ATmega328PB Xplained development board</vt:lpstr>
      <vt:lpstr>Task 4   Design Verification    L298N Motor Driver Board Modifications </vt:lpstr>
      <vt:lpstr>Task 4  Design Verification    Digital Potentiometer Breakout Assembly</vt:lpstr>
      <vt:lpstr>Task 4  Design Verification    Completed Test Assembly</vt:lpstr>
      <vt:lpstr>Task 4     Programming/Debugging: Sparkfun Pocket AVR Programmer </vt:lpstr>
      <vt:lpstr>Task 4   Design Verification: IDE Selection </vt:lpstr>
      <vt:lpstr>PowerPoint Presentation</vt:lpstr>
      <vt:lpstr>Task 4:  Control Section Design Microcontroller: PWM        </vt:lpstr>
      <vt:lpstr>Task 4</vt:lpstr>
      <vt:lpstr>PowerPoint Presentation</vt:lpstr>
      <vt:lpstr>Task 4</vt:lpstr>
      <vt:lpstr>Task 4: Design Verification Motor Control    Full, Half, and MicroStepping</vt:lpstr>
      <vt:lpstr>Task 4</vt:lpstr>
      <vt:lpstr>PowerPoint Presentation</vt:lpstr>
      <vt:lpstr>Task 4</vt:lpstr>
      <vt:lpstr>Task 5 : PCB Design</vt:lpstr>
      <vt:lpstr>Task    PCB Design       OSHPARK design rules</vt:lpstr>
      <vt:lpstr>Task    PCB Design       PCB layout guidelines</vt:lpstr>
      <vt:lpstr>Task    PCB Design       Recommended Circuit Layouts</vt:lpstr>
      <vt:lpstr>Task    PCB Design       Via and Trace Calculation </vt:lpstr>
      <vt:lpstr>PowerPoint Presentation</vt:lpstr>
      <vt:lpstr>PowerPoint Presentation</vt:lpstr>
      <vt:lpstr>Task    PCB Design       Bill Of Materials Production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Adaptive Motor Controller with Built in Microcontroller and I2C Control</dc:title>
  <dc:creator>Justin Derickson</dc:creator>
  <cp:lastModifiedBy>Justin Derickson</cp:lastModifiedBy>
  <cp:revision>26</cp:revision>
  <dcterms:modified xsi:type="dcterms:W3CDTF">2018-12-02T19:51:09Z</dcterms:modified>
</cp:coreProperties>
</file>